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60"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92" r:id="rId33"/>
    <p:sldId id="288" r:id="rId34"/>
    <p:sldId id="289" r:id="rId35"/>
    <p:sldId id="290" r:id="rId36"/>
    <p:sldId id="29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4" d="100"/>
          <a:sy n="114" d="100"/>
        </p:scale>
        <p:origin x="-64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60CDF5-28A3-C140-97E1-F530164B997B}" type="datetimeFigureOut">
              <a:rPr lang="en-US" smtClean="0"/>
              <a:pPr/>
              <a:t>3/5/14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F355B-05BD-F548-B3FB-2A7DDDA46A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0CDF5-28A3-C140-97E1-F530164B997B}" type="datetimeFigureOut">
              <a:rPr lang="en-US" smtClean="0"/>
              <a:pPr/>
              <a:t>3/5/14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F355B-05BD-F548-B3FB-2A7DDDA46A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0CDF5-28A3-C140-97E1-F530164B997B}" type="datetimeFigureOut">
              <a:rPr lang="en-US" smtClean="0"/>
              <a:pPr/>
              <a:t>3/5/14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F355B-05BD-F548-B3FB-2A7DDDA46A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0CDF5-28A3-C140-97E1-F530164B997B}" type="datetimeFigureOut">
              <a:rPr lang="en-US" smtClean="0"/>
              <a:pPr/>
              <a:t>3/5/14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F355B-05BD-F548-B3FB-2A7DDDA46A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0CDF5-28A3-C140-97E1-F530164B997B}" type="datetimeFigureOut">
              <a:rPr lang="en-US" smtClean="0"/>
              <a:pPr/>
              <a:t>3/5/14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F355B-05BD-F548-B3FB-2A7DDDA46A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60CDF5-28A3-C140-97E1-F530164B997B}" type="datetimeFigureOut">
              <a:rPr lang="en-US" smtClean="0"/>
              <a:pPr/>
              <a:t>3/5/14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F355B-05BD-F548-B3FB-2A7DDDA46A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60CDF5-28A3-C140-97E1-F530164B997B}" type="datetimeFigureOut">
              <a:rPr lang="en-US" smtClean="0"/>
              <a:pPr/>
              <a:t>3/5/14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DF355B-05BD-F548-B3FB-2A7DDDA46A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60CDF5-28A3-C140-97E1-F530164B997B}" type="datetimeFigureOut">
              <a:rPr lang="en-US" smtClean="0"/>
              <a:pPr/>
              <a:t>3/5/14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DF355B-05BD-F548-B3FB-2A7DDDA46A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0CDF5-28A3-C140-97E1-F530164B997B}" type="datetimeFigureOut">
              <a:rPr lang="en-US" smtClean="0"/>
              <a:pPr/>
              <a:t>3/5/14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DF355B-05BD-F548-B3FB-2A7DDDA46A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0CDF5-28A3-C140-97E1-F530164B997B}" type="datetimeFigureOut">
              <a:rPr lang="en-US" smtClean="0"/>
              <a:pPr/>
              <a:t>3/5/14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F355B-05BD-F548-B3FB-2A7DDDA46A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0CDF5-28A3-C140-97E1-F530164B997B}" type="datetimeFigureOut">
              <a:rPr lang="en-US" smtClean="0"/>
              <a:pPr/>
              <a:t>3/5/14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F355B-05BD-F548-B3FB-2A7DDDA46A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0CDF5-28A3-C140-97E1-F530164B997B}" type="datetimeFigureOut">
              <a:rPr lang="en-US" smtClean="0"/>
              <a:pPr/>
              <a:t>3/5/14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F355B-05BD-F548-B3FB-2A7DDDA46A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57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latin typeface="Century Gothic"/>
                <a:cs typeface="Century Gothic"/>
              </a:rPr>
              <a:t>Informative Writing </a:t>
            </a:r>
            <a:endParaRPr lang="en-US" sz="5400" dirty="0">
              <a:latin typeface="Century Gothic"/>
              <a:cs typeface="Century Gothic"/>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Emily Dickinson</a:t>
            </a:r>
            <a:endParaRPr lang="en-US" dirty="0">
              <a:latin typeface="Copperplate Gothic Light"/>
              <a:cs typeface="Copperplate Gothic Light"/>
            </a:endParaRPr>
          </a:p>
        </p:txBody>
      </p:sp>
      <p:pic>
        <p:nvPicPr>
          <p:cNvPr id="4" name="Content Placeholder 3" descr="images.jpg"/>
          <p:cNvPicPr>
            <a:picLocks noGrp="1" noChangeAspect="1"/>
          </p:cNvPicPr>
          <p:nvPr>
            <p:ph idx="1"/>
          </p:nvPr>
        </p:nvPicPr>
        <p:blipFill>
          <a:blip r:embed="rId3"/>
          <a:srcRect l="-29551" r="-29551"/>
          <a:stretch>
            <a:fillRect/>
          </a:stretch>
        </p:blipFill>
        <p:spPr/>
      </p:pic>
      <p:sp>
        <p:nvSpPr>
          <p:cNvPr id="3" name="Rectangle 2"/>
          <p:cNvSpPr/>
          <p:nvPr/>
        </p:nvSpPr>
        <p:spPr>
          <a:xfrm>
            <a:off x="2286000" y="3105835"/>
            <a:ext cx="4572000" cy="707886"/>
          </a:xfrm>
          <a:prstGeom prst="rect">
            <a:avLst/>
          </a:prstGeom>
          <a:solidFill>
            <a:srgbClr val="C0504D"/>
          </a:solidFill>
        </p:spPr>
        <p:txBody>
          <a:bodyPr>
            <a:spAutoFit/>
          </a:bodyPr>
          <a:lstStyle/>
          <a:p>
            <a:pPr algn="ctr"/>
            <a:r>
              <a:rPr lang="en-US" sz="2000" dirty="0">
                <a:latin typeface="Century Gothic"/>
                <a:cs typeface="Century Gothic"/>
              </a:rPr>
              <a:t>“That it will never come again is what makes life so sweet.”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pperplate Gothic Light"/>
                <a:cs typeface="Copperplate Gothic Light"/>
              </a:rPr>
              <a:t>Elizabeth Barrett Browning </a:t>
            </a:r>
            <a:endParaRPr lang="en-US" dirty="0">
              <a:latin typeface="Copperplate Gothic Light"/>
              <a:cs typeface="Copperplate Gothic Light"/>
            </a:endParaRPr>
          </a:p>
        </p:txBody>
      </p:sp>
      <p:pic>
        <p:nvPicPr>
          <p:cNvPr id="4" name="Content Placeholder 3" descr="Elizabeth_Barrett_Browning.jpg"/>
          <p:cNvPicPr>
            <a:picLocks noGrp="1" noChangeAspect="1"/>
          </p:cNvPicPr>
          <p:nvPr>
            <p:ph idx="1"/>
          </p:nvPr>
        </p:nvPicPr>
        <p:blipFill>
          <a:blip r:embed="rId3"/>
          <a:srcRect l="-69303" r="-69303"/>
          <a:stretch>
            <a:fillRect/>
          </a:stretch>
        </p:blipFill>
        <p:spPr/>
      </p:pic>
      <p:sp>
        <p:nvSpPr>
          <p:cNvPr id="3" name="Rectangle 2"/>
          <p:cNvSpPr/>
          <p:nvPr/>
        </p:nvSpPr>
        <p:spPr>
          <a:xfrm>
            <a:off x="2286000" y="3105835"/>
            <a:ext cx="4572000" cy="1815882"/>
          </a:xfrm>
          <a:prstGeom prst="rect">
            <a:avLst/>
          </a:prstGeom>
          <a:solidFill>
            <a:srgbClr val="C0504D"/>
          </a:solidFill>
        </p:spPr>
        <p:txBody>
          <a:bodyPr>
            <a:spAutoFit/>
          </a:bodyPr>
          <a:lstStyle/>
          <a:p>
            <a:pPr algn="ctr"/>
            <a:r>
              <a:rPr lang="en-US" sz="2800" dirty="0">
                <a:latin typeface="Century Gothic"/>
                <a:cs typeface="Century Gothic"/>
              </a:rPr>
              <a:t>“I love you not only for what you are, but for what I am when I am with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Sir Walter Scott</a:t>
            </a:r>
            <a:endParaRPr lang="en-US" dirty="0">
              <a:latin typeface="Copperplate Gothic Light"/>
              <a:cs typeface="Copperplate Gothic Light"/>
            </a:endParaRPr>
          </a:p>
        </p:txBody>
      </p:sp>
      <p:pic>
        <p:nvPicPr>
          <p:cNvPr id="4" name="Content Placeholder 3" descr="Portrait-of-Sir-Walter-Sc-006.jpg"/>
          <p:cNvPicPr>
            <a:picLocks noGrp="1" noChangeAspect="1"/>
          </p:cNvPicPr>
          <p:nvPr>
            <p:ph idx="1"/>
          </p:nvPr>
        </p:nvPicPr>
        <p:blipFill>
          <a:blip r:embed="rId3"/>
          <a:srcRect l="-4549" r="-4549"/>
          <a:stretch>
            <a:fillRect/>
          </a:stretch>
        </p:blipFill>
        <p:spPr/>
      </p:pic>
      <p:sp>
        <p:nvSpPr>
          <p:cNvPr id="3" name="Rectangle 2"/>
          <p:cNvSpPr/>
          <p:nvPr/>
        </p:nvSpPr>
        <p:spPr>
          <a:xfrm>
            <a:off x="2286000" y="3105835"/>
            <a:ext cx="4572000" cy="1200328"/>
          </a:xfrm>
          <a:prstGeom prst="rect">
            <a:avLst/>
          </a:prstGeom>
          <a:solidFill>
            <a:srgbClr val="C0504D"/>
          </a:solidFill>
        </p:spPr>
        <p:txBody>
          <a:bodyPr>
            <a:spAutoFit/>
          </a:bodyPr>
          <a:lstStyle/>
          <a:p>
            <a:pPr algn="ctr"/>
            <a:r>
              <a:rPr lang="en-US" sz="2400" dirty="0">
                <a:latin typeface="Century Gothic"/>
                <a:cs typeface="Century Gothic"/>
              </a:rPr>
              <a:t>“Oh, what a tangled web we weave...when first we practice to deceive.”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pperplate Gothic Light"/>
                <a:cs typeface="Copperplate Gothic Light"/>
              </a:rPr>
              <a:t>Shel</a:t>
            </a:r>
            <a:r>
              <a:rPr lang="en-US" dirty="0" smtClean="0">
                <a:latin typeface="Copperplate Gothic Light"/>
                <a:cs typeface="Copperplate Gothic Light"/>
              </a:rPr>
              <a:t> Silverstein </a:t>
            </a:r>
            <a:endParaRPr lang="en-US" dirty="0">
              <a:latin typeface="Copperplate Gothic Light"/>
              <a:cs typeface="Copperplate Gothic Light"/>
            </a:endParaRPr>
          </a:p>
        </p:txBody>
      </p:sp>
      <p:pic>
        <p:nvPicPr>
          <p:cNvPr id="4" name="Content Placeholder 3" descr="shel-silverstein.jpg"/>
          <p:cNvPicPr>
            <a:picLocks noGrp="1" noChangeAspect="1"/>
          </p:cNvPicPr>
          <p:nvPr>
            <p:ph idx="1"/>
          </p:nvPr>
        </p:nvPicPr>
        <p:blipFill>
          <a:blip r:embed="rId3"/>
          <a:srcRect l="-25763" r="-25763"/>
          <a:stretch>
            <a:fillRect/>
          </a:stretch>
        </p:blipFill>
        <p:spPr/>
      </p:pic>
      <p:sp>
        <p:nvSpPr>
          <p:cNvPr id="3" name="Rectangle 2"/>
          <p:cNvSpPr/>
          <p:nvPr/>
        </p:nvSpPr>
        <p:spPr>
          <a:xfrm>
            <a:off x="2286000" y="3105835"/>
            <a:ext cx="4572000" cy="830997"/>
          </a:xfrm>
          <a:prstGeom prst="rect">
            <a:avLst/>
          </a:prstGeom>
          <a:solidFill>
            <a:srgbClr val="C0504D"/>
          </a:solidFill>
        </p:spPr>
        <p:txBody>
          <a:bodyPr>
            <a:spAutoFit/>
          </a:bodyPr>
          <a:lstStyle/>
          <a:p>
            <a:pPr algn="ctr"/>
            <a:r>
              <a:rPr lang="en-US" sz="2400" dirty="0">
                <a:latin typeface="Century Gothic"/>
                <a:cs typeface="Century Gothic"/>
              </a:rPr>
              <a:t>“Once there was a tree, and she loved a little boy.”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William Shakespeare </a:t>
            </a:r>
            <a:endParaRPr lang="en-US" dirty="0">
              <a:latin typeface="Copperplate Gothic Light"/>
              <a:cs typeface="Copperplate Gothic Light"/>
            </a:endParaRPr>
          </a:p>
        </p:txBody>
      </p:sp>
      <p:pic>
        <p:nvPicPr>
          <p:cNvPr id="4" name="Content Placeholder 3" descr="shakespeare1.jpg"/>
          <p:cNvPicPr>
            <a:picLocks noGrp="1" noChangeAspect="1"/>
          </p:cNvPicPr>
          <p:nvPr>
            <p:ph idx="1"/>
          </p:nvPr>
        </p:nvPicPr>
        <p:blipFill>
          <a:blip r:embed="rId3"/>
          <a:srcRect l="-66996" r="-66996"/>
          <a:stretch>
            <a:fillRect/>
          </a:stretch>
        </p:blipFill>
        <p:spPr/>
      </p:pic>
      <p:sp>
        <p:nvSpPr>
          <p:cNvPr id="3" name="Rectangle 2"/>
          <p:cNvSpPr/>
          <p:nvPr/>
        </p:nvSpPr>
        <p:spPr>
          <a:xfrm>
            <a:off x="2286000" y="3105835"/>
            <a:ext cx="4572000" cy="1384995"/>
          </a:xfrm>
          <a:prstGeom prst="rect">
            <a:avLst/>
          </a:prstGeom>
          <a:solidFill>
            <a:srgbClr val="C0504D"/>
          </a:solidFill>
        </p:spPr>
        <p:txBody>
          <a:bodyPr>
            <a:spAutoFit/>
          </a:bodyPr>
          <a:lstStyle/>
          <a:p>
            <a:pPr algn="ctr"/>
            <a:r>
              <a:rPr lang="en-US" sz="2800" dirty="0">
                <a:latin typeface="Century Gothic"/>
                <a:cs typeface="Century Gothic"/>
              </a:rPr>
              <a:t>“We know what we are, but not what we may be.”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Edgar Allen Poe</a:t>
            </a:r>
            <a:endParaRPr lang="en-US" dirty="0">
              <a:latin typeface="Copperplate Gothic Light"/>
              <a:cs typeface="Copperplate Gothic Light"/>
            </a:endParaRPr>
          </a:p>
        </p:txBody>
      </p:sp>
      <p:pic>
        <p:nvPicPr>
          <p:cNvPr id="4" name="Content Placeholder 3" descr="images.jpg"/>
          <p:cNvPicPr>
            <a:picLocks noGrp="1" noChangeAspect="1"/>
          </p:cNvPicPr>
          <p:nvPr>
            <p:ph idx="1"/>
          </p:nvPr>
        </p:nvPicPr>
        <p:blipFill>
          <a:blip r:embed="rId3"/>
          <a:srcRect l="-4549" r="-4549"/>
          <a:stretch>
            <a:fillRect/>
          </a:stretch>
        </p:blipFill>
        <p:spPr/>
      </p:pic>
      <p:sp>
        <p:nvSpPr>
          <p:cNvPr id="3" name="Rectangle 2"/>
          <p:cNvSpPr/>
          <p:nvPr/>
        </p:nvSpPr>
        <p:spPr>
          <a:xfrm>
            <a:off x="2286000" y="3105835"/>
            <a:ext cx="4572000" cy="1569660"/>
          </a:xfrm>
          <a:prstGeom prst="rect">
            <a:avLst/>
          </a:prstGeom>
          <a:solidFill>
            <a:srgbClr val="C0504D"/>
          </a:solidFill>
        </p:spPr>
        <p:txBody>
          <a:bodyPr>
            <a:spAutoFit/>
          </a:bodyPr>
          <a:lstStyle/>
          <a:p>
            <a:pPr algn="ctr"/>
            <a:r>
              <a:rPr lang="en-US" sz="3200" dirty="0">
                <a:latin typeface="Century Gothic"/>
                <a:cs typeface="Century Gothic"/>
              </a:rPr>
              <a:t>“We loved with a love that was more than love.”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pperplate Gothic Light"/>
                <a:cs typeface="Copperplate Gothic Light"/>
              </a:rPr>
              <a:t>Henry Wadsworth Longfellow</a:t>
            </a:r>
            <a:endParaRPr lang="en-US" dirty="0">
              <a:latin typeface="Copperplate Gothic Light"/>
              <a:cs typeface="Copperplate Gothic Light"/>
            </a:endParaRPr>
          </a:p>
        </p:txBody>
      </p:sp>
      <p:pic>
        <p:nvPicPr>
          <p:cNvPr id="4" name="Content Placeholder 3" descr="images.jpg"/>
          <p:cNvPicPr>
            <a:picLocks noGrp="1" noChangeAspect="1"/>
          </p:cNvPicPr>
          <p:nvPr>
            <p:ph idx="1"/>
          </p:nvPr>
        </p:nvPicPr>
        <p:blipFill>
          <a:blip r:embed="rId3"/>
          <a:srcRect l="-9193" r="-9193"/>
          <a:stretch>
            <a:fillRect/>
          </a:stretch>
        </p:blipFill>
        <p:spPr/>
      </p:pic>
      <p:sp>
        <p:nvSpPr>
          <p:cNvPr id="3" name="Rectangle 2"/>
          <p:cNvSpPr/>
          <p:nvPr/>
        </p:nvSpPr>
        <p:spPr>
          <a:xfrm>
            <a:off x="2442568" y="1835996"/>
            <a:ext cx="4572000" cy="3170099"/>
          </a:xfrm>
          <a:prstGeom prst="rect">
            <a:avLst/>
          </a:prstGeom>
          <a:solidFill>
            <a:srgbClr val="C0504D"/>
          </a:solidFill>
        </p:spPr>
        <p:txBody>
          <a:bodyPr>
            <a:spAutoFit/>
          </a:bodyPr>
          <a:lstStyle/>
          <a:p>
            <a:pPr algn="ctr"/>
            <a:r>
              <a:rPr lang="en-US" sz="4000" dirty="0">
                <a:latin typeface="Century Gothic"/>
                <a:cs typeface="Century Gothic"/>
              </a:rPr>
              <a:t>“For after all, the best thing one can do when it is raining is let it rain.”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Robert Browning </a:t>
            </a:r>
            <a:endParaRPr lang="en-US" dirty="0">
              <a:latin typeface="Copperplate Gothic Light"/>
              <a:cs typeface="Copperplate Gothic Light"/>
            </a:endParaRPr>
          </a:p>
        </p:txBody>
      </p:sp>
      <p:pic>
        <p:nvPicPr>
          <p:cNvPr id="4" name="Content Placeholder 3" descr="Robert-Browning-9228980-1-402.jpg"/>
          <p:cNvPicPr>
            <a:picLocks noGrp="1" noChangeAspect="1"/>
          </p:cNvPicPr>
          <p:nvPr>
            <p:ph idx="1"/>
          </p:nvPr>
        </p:nvPicPr>
        <p:blipFill>
          <a:blip r:embed="rId3"/>
          <a:srcRect l="-40915" r="-40915"/>
          <a:stretch>
            <a:fillRect/>
          </a:stretch>
        </p:blipFill>
        <p:spPr/>
      </p:pic>
      <p:sp>
        <p:nvSpPr>
          <p:cNvPr id="3" name="Rectangle 2"/>
          <p:cNvSpPr/>
          <p:nvPr/>
        </p:nvSpPr>
        <p:spPr>
          <a:xfrm>
            <a:off x="2286000" y="1993212"/>
            <a:ext cx="4572000" cy="3170099"/>
          </a:xfrm>
          <a:prstGeom prst="rect">
            <a:avLst/>
          </a:prstGeom>
          <a:solidFill>
            <a:srgbClr val="C0504D"/>
          </a:solidFill>
        </p:spPr>
        <p:txBody>
          <a:bodyPr>
            <a:spAutoFit/>
          </a:bodyPr>
          <a:lstStyle/>
          <a:p>
            <a:pPr algn="ctr"/>
            <a:r>
              <a:rPr lang="en-US" sz="4000" dirty="0">
                <a:latin typeface="Century Gothic"/>
                <a:cs typeface="Century Gothic"/>
              </a:rPr>
              <a:t>“Ah, but a man's reach should exceed his grasp,</a:t>
            </a:r>
          </a:p>
          <a:p>
            <a:pPr algn="ctr"/>
            <a:r>
              <a:rPr lang="en-US" sz="4000" dirty="0">
                <a:latin typeface="Century Gothic"/>
                <a:cs typeface="Century Gothic"/>
              </a:rPr>
              <a:t>Or what's a heaven for?”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Walt Whitman</a:t>
            </a:r>
            <a:endParaRPr lang="en-US" dirty="0">
              <a:latin typeface="Copperplate Gothic Light"/>
              <a:cs typeface="Copperplate Gothic Light"/>
            </a:endParaRPr>
          </a:p>
        </p:txBody>
      </p:sp>
      <p:pic>
        <p:nvPicPr>
          <p:cNvPr id="4" name="Content Placeholder 3" descr="images.jpg"/>
          <p:cNvPicPr>
            <a:picLocks noGrp="1" noChangeAspect="1"/>
          </p:cNvPicPr>
          <p:nvPr>
            <p:ph idx="1"/>
          </p:nvPr>
        </p:nvPicPr>
        <p:blipFill>
          <a:blip r:embed="rId3"/>
          <a:srcRect l="-9193" r="-9193"/>
          <a:stretch>
            <a:fillRect/>
          </a:stretch>
        </p:blipFill>
        <p:spPr/>
      </p:pic>
      <p:sp>
        <p:nvSpPr>
          <p:cNvPr id="3" name="Rectangle 2"/>
          <p:cNvSpPr/>
          <p:nvPr/>
        </p:nvSpPr>
        <p:spPr>
          <a:xfrm>
            <a:off x="2286000" y="2967335"/>
            <a:ext cx="4572000" cy="2554545"/>
          </a:xfrm>
          <a:prstGeom prst="rect">
            <a:avLst/>
          </a:prstGeom>
          <a:solidFill>
            <a:srgbClr val="C0504D"/>
          </a:solidFill>
        </p:spPr>
        <p:txBody>
          <a:bodyPr>
            <a:spAutoFit/>
          </a:bodyPr>
          <a:lstStyle/>
          <a:p>
            <a:pPr algn="ctr"/>
            <a:r>
              <a:rPr lang="en-US" sz="3200" dirty="0">
                <a:latin typeface="Century Gothic"/>
                <a:cs typeface="Century Gothic"/>
              </a:rPr>
              <a:t>“What is that you express in your eyes? It seems to me more than all the print I have read in my life.”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Robert Frost</a:t>
            </a:r>
            <a:endParaRPr lang="en-US" dirty="0">
              <a:latin typeface="Copperplate Gothic Light"/>
              <a:cs typeface="Copperplate Gothic Light"/>
            </a:endParaRPr>
          </a:p>
        </p:txBody>
      </p:sp>
      <p:pic>
        <p:nvPicPr>
          <p:cNvPr id="4" name="Content Placeholder 3" descr="Jb_modern_frost_2_e.jpg"/>
          <p:cNvPicPr>
            <a:picLocks noGrp="1" noChangeAspect="1"/>
          </p:cNvPicPr>
          <p:nvPr>
            <p:ph idx="1"/>
          </p:nvPr>
        </p:nvPicPr>
        <p:blipFill>
          <a:blip r:embed="rId3"/>
          <a:srcRect l="-78612" r="-78612"/>
          <a:stretch>
            <a:fillRect/>
          </a:stretch>
        </p:blipFill>
        <p:spPr/>
      </p:pic>
      <p:sp>
        <p:nvSpPr>
          <p:cNvPr id="3" name="Rectangle 2"/>
          <p:cNvSpPr/>
          <p:nvPr/>
        </p:nvSpPr>
        <p:spPr>
          <a:xfrm>
            <a:off x="2286000" y="2062131"/>
            <a:ext cx="4572000" cy="2862322"/>
          </a:xfrm>
          <a:prstGeom prst="rect">
            <a:avLst/>
          </a:prstGeom>
          <a:solidFill>
            <a:srgbClr val="C0504D"/>
          </a:solidFill>
        </p:spPr>
        <p:txBody>
          <a:bodyPr>
            <a:spAutoFit/>
          </a:bodyPr>
          <a:lstStyle/>
          <a:p>
            <a:pPr algn="ctr"/>
            <a:r>
              <a:rPr lang="en-US" sz="3600" dirty="0">
                <a:latin typeface="Century Gothic"/>
                <a:cs typeface="Century Gothic"/>
              </a:rPr>
              <a:t>“In three words I can sum up everything I've learned about life: it goes 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a:cs typeface="Century Gothic"/>
              </a:rPr>
              <a:t>Informative Paper </a:t>
            </a:r>
            <a:endParaRPr lang="en-US" dirty="0">
              <a:latin typeface="Century Gothic"/>
              <a:cs typeface="Century Gothic"/>
            </a:endParaRPr>
          </a:p>
        </p:txBody>
      </p:sp>
      <p:sp>
        <p:nvSpPr>
          <p:cNvPr id="4" name="Rectangle 3"/>
          <p:cNvSpPr/>
          <p:nvPr/>
        </p:nvSpPr>
        <p:spPr>
          <a:xfrm>
            <a:off x="759851" y="1671756"/>
            <a:ext cx="7631081" cy="2585323"/>
          </a:xfrm>
          <a:prstGeom prst="rect">
            <a:avLst/>
          </a:prstGeom>
        </p:spPr>
        <p:txBody>
          <a:bodyPr wrap="square">
            <a:spAutoFit/>
          </a:bodyPr>
          <a:lstStyle/>
          <a:p>
            <a:pPr marL="285750" indent="-285750">
              <a:buFont typeface="Arial"/>
              <a:buChar char="•"/>
            </a:pPr>
            <a:r>
              <a:rPr lang="en-US" dirty="0" smtClean="0">
                <a:latin typeface="Cambria"/>
                <a:cs typeface="Cambria"/>
              </a:rPr>
              <a:t>An informative essay is a piece of writing that is written to educate the reader on a certain topic. </a:t>
            </a:r>
          </a:p>
          <a:p>
            <a:pPr marL="285750" indent="-285750">
              <a:buFont typeface="Arial"/>
              <a:buChar char="•"/>
            </a:pPr>
            <a:endParaRPr lang="en-US" dirty="0" smtClean="0">
              <a:latin typeface="Cambria"/>
              <a:cs typeface="Cambria"/>
            </a:endParaRPr>
          </a:p>
          <a:p>
            <a:pPr marL="285750" indent="-285750">
              <a:buFont typeface="Arial"/>
              <a:buChar char="•"/>
            </a:pPr>
            <a:r>
              <a:rPr lang="en-US" dirty="0" smtClean="0">
                <a:latin typeface="Cambria"/>
                <a:cs typeface="Cambria"/>
              </a:rPr>
              <a:t>An informative paper only give factual information</a:t>
            </a:r>
          </a:p>
          <a:p>
            <a:pPr marL="285750" indent="-285750">
              <a:buFont typeface="Arial"/>
              <a:buChar char="•"/>
            </a:pPr>
            <a:endParaRPr lang="en-US" dirty="0" smtClean="0">
              <a:latin typeface="Cambria"/>
              <a:cs typeface="Cambria"/>
            </a:endParaRPr>
          </a:p>
          <a:p>
            <a:pPr marL="285750" indent="-285750">
              <a:buFont typeface="Arial"/>
              <a:buChar char="•"/>
            </a:pPr>
            <a:endParaRPr lang="en-US" dirty="0" smtClean="0">
              <a:latin typeface="Cambria"/>
              <a:cs typeface="Cambria"/>
            </a:endParaRPr>
          </a:p>
          <a:p>
            <a:endParaRPr lang="en-US" dirty="0" smtClean="0">
              <a:latin typeface="Cambria"/>
              <a:cs typeface="Cambria"/>
            </a:endParaRPr>
          </a:p>
          <a:p>
            <a:pPr marL="285750" indent="-285750">
              <a:buFont typeface="Arial"/>
              <a:buChar char="•"/>
            </a:pPr>
            <a:endParaRPr lang="en-US" dirty="0" smtClean="0">
              <a:latin typeface="Cambria"/>
              <a:cs typeface="Cambria"/>
            </a:endParaRPr>
          </a:p>
          <a:p>
            <a:pPr marL="285750" indent="-285750">
              <a:buFont typeface="Arial"/>
              <a:buChar char="•"/>
            </a:pPr>
            <a:r>
              <a:rPr lang="en-US" dirty="0" smtClean="0">
                <a:latin typeface="Cambria"/>
                <a:cs typeface="Cambria"/>
              </a:rPr>
              <a:t>To do this you need to be able to research and find reliable information! </a:t>
            </a:r>
            <a:endParaRPr lang="en-US" dirty="0">
              <a:latin typeface="Cambria"/>
              <a:cs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Carl Sandburg</a:t>
            </a:r>
            <a:endParaRPr lang="en-US" dirty="0">
              <a:latin typeface="Copperplate Gothic Light"/>
              <a:cs typeface="Copperplate Gothic Light"/>
            </a:endParaRPr>
          </a:p>
        </p:txBody>
      </p:sp>
      <p:pic>
        <p:nvPicPr>
          <p:cNvPr id="4" name="Content Placeholder 3" descr="images.jpg"/>
          <p:cNvPicPr>
            <a:picLocks noGrp="1" noChangeAspect="1"/>
          </p:cNvPicPr>
          <p:nvPr>
            <p:ph idx="1"/>
          </p:nvPr>
        </p:nvPicPr>
        <p:blipFill>
          <a:blip r:embed="rId3"/>
          <a:srcRect l="-65586" r="-65586"/>
          <a:stretch>
            <a:fillRect/>
          </a:stretch>
        </p:blipFill>
        <p:spPr/>
      </p:pic>
      <p:sp>
        <p:nvSpPr>
          <p:cNvPr id="3" name="Rectangle 2"/>
          <p:cNvSpPr/>
          <p:nvPr/>
        </p:nvSpPr>
        <p:spPr>
          <a:xfrm>
            <a:off x="2286000" y="3105835"/>
            <a:ext cx="4572000" cy="1569660"/>
          </a:xfrm>
          <a:prstGeom prst="rect">
            <a:avLst/>
          </a:prstGeom>
          <a:solidFill>
            <a:srgbClr val="C0504D"/>
          </a:solidFill>
        </p:spPr>
        <p:txBody>
          <a:bodyPr>
            <a:spAutoFit/>
          </a:bodyPr>
          <a:lstStyle/>
          <a:p>
            <a:pPr algn="ctr"/>
            <a:r>
              <a:rPr lang="en-US" sz="3200" dirty="0">
                <a:latin typeface="Century Gothic"/>
                <a:cs typeface="Century Gothic"/>
              </a:rPr>
              <a:t>“The moon is </a:t>
            </a:r>
            <a:r>
              <a:rPr lang="en-US" sz="3200" dirty="0" smtClean="0">
                <a:latin typeface="Century Gothic"/>
                <a:cs typeface="Century Gothic"/>
              </a:rPr>
              <a:t>a friend </a:t>
            </a:r>
            <a:r>
              <a:rPr lang="en-US" sz="3200" dirty="0">
                <a:latin typeface="Century Gothic"/>
                <a:cs typeface="Century Gothic"/>
              </a:rPr>
              <a:t>for the lonesome to talk to.”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Sara Teasdale</a:t>
            </a:r>
            <a:endParaRPr lang="en-US" dirty="0">
              <a:latin typeface="Copperplate Gothic Light"/>
              <a:cs typeface="Copperplate Gothic Light"/>
            </a:endParaRPr>
          </a:p>
        </p:txBody>
      </p:sp>
      <p:pic>
        <p:nvPicPr>
          <p:cNvPr id="4" name="Content Placeholder 3" descr="Sara Teasdale.png"/>
          <p:cNvPicPr>
            <a:picLocks noGrp="1" noChangeAspect="1"/>
          </p:cNvPicPr>
          <p:nvPr>
            <p:ph idx="1"/>
          </p:nvPr>
        </p:nvPicPr>
        <p:blipFill>
          <a:blip r:embed="rId3"/>
          <a:srcRect l="-62044" r="-62044"/>
          <a:stretch>
            <a:fillRect/>
          </a:stretch>
        </p:blipFill>
        <p:spPr/>
      </p:pic>
      <p:sp>
        <p:nvSpPr>
          <p:cNvPr id="3" name="Rectangle 2"/>
          <p:cNvSpPr/>
          <p:nvPr/>
        </p:nvSpPr>
        <p:spPr>
          <a:xfrm>
            <a:off x="2286000" y="2340452"/>
            <a:ext cx="4572000" cy="2862322"/>
          </a:xfrm>
          <a:prstGeom prst="rect">
            <a:avLst/>
          </a:prstGeom>
          <a:solidFill>
            <a:srgbClr val="C0504D"/>
          </a:solidFill>
        </p:spPr>
        <p:txBody>
          <a:bodyPr>
            <a:spAutoFit/>
          </a:bodyPr>
          <a:lstStyle/>
          <a:p>
            <a:pPr algn="ctr"/>
            <a:r>
              <a:rPr lang="en-US" sz="3600" dirty="0">
                <a:latin typeface="Century Gothic"/>
                <a:cs typeface="Century Gothic"/>
              </a:rPr>
              <a:t>“It is strange how often a heart must be broken before the years can make it wise.”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Langston Hughes</a:t>
            </a:r>
            <a:endParaRPr lang="en-US" dirty="0">
              <a:latin typeface="Copperplate Gothic Light"/>
              <a:cs typeface="Copperplate Gothic Light"/>
            </a:endParaRPr>
          </a:p>
        </p:txBody>
      </p:sp>
      <p:pic>
        <p:nvPicPr>
          <p:cNvPr id="4" name="Content Placeholder 3" descr="hughes.jpg"/>
          <p:cNvPicPr>
            <a:picLocks noGrp="1" noChangeAspect="1"/>
          </p:cNvPicPr>
          <p:nvPr>
            <p:ph idx="1"/>
          </p:nvPr>
        </p:nvPicPr>
        <p:blipFill>
          <a:blip r:embed="rId3"/>
          <a:srcRect l="-68190" r="-68190"/>
          <a:stretch>
            <a:fillRect/>
          </a:stretch>
        </p:blipFill>
        <p:spPr/>
      </p:pic>
      <p:sp>
        <p:nvSpPr>
          <p:cNvPr id="3" name="Rectangle 2"/>
          <p:cNvSpPr/>
          <p:nvPr/>
        </p:nvSpPr>
        <p:spPr>
          <a:xfrm>
            <a:off x="2286000" y="2967335"/>
            <a:ext cx="4572000" cy="2246769"/>
          </a:xfrm>
          <a:prstGeom prst="rect">
            <a:avLst/>
          </a:prstGeom>
          <a:solidFill>
            <a:srgbClr val="C0504D"/>
          </a:solidFill>
        </p:spPr>
        <p:txBody>
          <a:bodyPr>
            <a:spAutoFit/>
          </a:bodyPr>
          <a:lstStyle/>
          <a:p>
            <a:pPr algn="ctr"/>
            <a:r>
              <a:rPr lang="en-US" sz="2800" dirty="0">
                <a:latin typeface="Century Gothic"/>
                <a:cs typeface="Century Gothic"/>
              </a:rPr>
              <a:t>“Let the rain kiss you. Let the rain beat upon your head with silver liquid drops. Let the rain sing you a lullaby.”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Lewis Carroll</a:t>
            </a:r>
            <a:endParaRPr lang="en-US" dirty="0">
              <a:latin typeface="Copperplate Gothic Light"/>
              <a:cs typeface="Copperplate Gothic Light"/>
            </a:endParaRPr>
          </a:p>
        </p:txBody>
      </p:sp>
      <p:pic>
        <p:nvPicPr>
          <p:cNvPr id="4" name="Content Placeholder 3" descr="lewis.jpg"/>
          <p:cNvPicPr>
            <a:picLocks noGrp="1" noChangeAspect="1"/>
          </p:cNvPicPr>
          <p:nvPr>
            <p:ph idx="1"/>
          </p:nvPr>
        </p:nvPicPr>
        <p:blipFill>
          <a:blip r:embed="rId3"/>
          <a:srcRect l="-85354" r="-85354"/>
          <a:stretch>
            <a:fillRect/>
          </a:stretch>
        </p:blipFill>
        <p:spPr/>
      </p:pic>
      <p:sp>
        <p:nvSpPr>
          <p:cNvPr id="3" name="Rectangle 2"/>
          <p:cNvSpPr/>
          <p:nvPr/>
        </p:nvSpPr>
        <p:spPr>
          <a:xfrm>
            <a:off x="2286000" y="3105835"/>
            <a:ext cx="4572000" cy="2308324"/>
          </a:xfrm>
          <a:prstGeom prst="rect">
            <a:avLst/>
          </a:prstGeom>
          <a:solidFill>
            <a:srgbClr val="C0504D"/>
          </a:solidFill>
        </p:spPr>
        <p:txBody>
          <a:bodyPr>
            <a:spAutoFit/>
          </a:bodyPr>
          <a:lstStyle/>
          <a:p>
            <a:pPr algn="ctr"/>
            <a:r>
              <a:rPr lang="en-US" sz="3600" dirty="0">
                <a:latin typeface="Century Gothic"/>
                <a:cs typeface="Century Gothic"/>
              </a:rPr>
              <a:t>“I can't go back to yesterday because I was a different person then.”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William Carlos Williams </a:t>
            </a:r>
            <a:endParaRPr lang="en-US" dirty="0">
              <a:latin typeface="Copperplate Gothic Light"/>
              <a:cs typeface="Copperplate Gothic Light"/>
            </a:endParaRPr>
          </a:p>
        </p:txBody>
      </p:sp>
      <p:pic>
        <p:nvPicPr>
          <p:cNvPr id="4" name="Content Placeholder 3" descr="images.jpg"/>
          <p:cNvPicPr>
            <a:picLocks noGrp="1" noChangeAspect="1"/>
          </p:cNvPicPr>
          <p:nvPr>
            <p:ph idx="1"/>
          </p:nvPr>
        </p:nvPicPr>
        <p:blipFill>
          <a:blip r:embed="rId3"/>
          <a:srcRect l="-4549" r="-4549"/>
          <a:stretch>
            <a:fillRect/>
          </a:stretch>
        </p:blipFill>
        <p:spPr/>
      </p:pic>
      <p:sp>
        <p:nvSpPr>
          <p:cNvPr id="3" name="Rectangle 2"/>
          <p:cNvSpPr/>
          <p:nvPr/>
        </p:nvSpPr>
        <p:spPr>
          <a:xfrm>
            <a:off x="2425172" y="1542779"/>
            <a:ext cx="4572000" cy="4401205"/>
          </a:xfrm>
          <a:prstGeom prst="rect">
            <a:avLst/>
          </a:prstGeom>
          <a:solidFill>
            <a:srgbClr val="C0504D"/>
          </a:solidFill>
        </p:spPr>
        <p:txBody>
          <a:bodyPr>
            <a:spAutoFit/>
          </a:bodyPr>
          <a:lstStyle/>
          <a:p>
            <a:pPr algn="ctr"/>
            <a:r>
              <a:rPr lang="en-US" sz="2800" dirty="0">
                <a:latin typeface="Century Gothic"/>
                <a:cs typeface="Century Gothic"/>
              </a:rPr>
              <a:t>“We sit and talk quietly,</a:t>
            </a:r>
          </a:p>
          <a:p>
            <a:pPr algn="ctr"/>
            <a:r>
              <a:rPr lang="en-US" sz="2800" dirty="0">
                <a:latin typeface="Century Gothic"/>
                <a:cs typeface="Century Gothic"/>
              </a:rPr>
              <a:t>with long lapses of silence,</a:t>
            </a:r>
          </a:p>
          <a:p>
            <a:pPr algn="ctr"/>
            <a:r>
              <a:rPr lang="en-US" sz="2800" dirty="0">
                <a:latin typeface="Century Gothic"/>
                <a:cs typeface="Century Gothic"/>
              </a:rPr>
              <a:t>and I am aware of the stream that has no language,</a:t>
            </a:r>
          </a:p>
          <a:p>
            <a:pPr algn="ctr"/>
            <a:r>
              <a:rPr lang="en-US" sz="2800" dirty="0">
                <a:latin typeface="Century Gothic"/>
                <a:cs typeface="Century Gothic"/>
              </a:rPr>
              <a:t>coursing beneath the quiet heaven of your eyes, which has no speech.”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Maya Angelou</a:t>
            </a:r>
            <a:endParaRPr lang="en-US" dirty="0">
              <a:latin typeface="Copperplate Gothic Light"/>
              <a:cs typeface="Copperplate Gothic Light"/>
            </a:endParaRPr>
          </a:p>
        </p:txBody>
      </p:sp>
      <p:pic>
        <p:nvPicPr>
          <p:cNvPr id="4" name="Content Placeholder 3" descr="images.jpg"/>
          <p:cNvPicPr>
            <a:picLocks noGrp="1" noChangeAspect="1"/>
          </p:cNvPicPr>
          <p:nvPr>
            <p:ph idx="1"/>
          </p:nvPr>
        </p:nvPicPr>
        <p:blipFill>
          <a:blip r:embed="rId3"/>
          <a:srcRect l="-52941" r="-52941"/>
          <a:stretch>
            <a:fillRect/>
          </a:stretch>
        </p:blipFill>
        <p:spPr/>
      </p:pic>
      <p:sp>
        <p:nvSpPr>
          <p:cNvPr id="3" name="Rectangle 2"/>
          <p:cNvSpPr/>
          <p:nvPr/>
        </p:nvSpPr>
        <p:spPr>
          <a:xfrm>
            <a:off x="2286000" y="3105835"/>
            <a:ext cx="4572000" cy="2554545"/>
          </a:xfrm>
          <a:prstGeom prst="rect">
            <a:avLst/>
          </a:prstGeom>
          <a:solidFill>
            <a:srgbClr val="C0504D"/>
          </a:solidFill>
        </p:spPr>
        <p:txBody>
          <a:bodyPr>
            <a:spAutoFit/>
          </a:bodyPr>
          <a:lstStyle/>
          <a:p>
            <a:pPr algn="ctr"/>
            <a:r>
              <a:rPr lang="en-US" sz="3200" dirty="0">
                <a:latin typeface="Century Gothic"/>
                <a:cs typeface="Century Gothic"/>
              </a:rPr>
              <a:t>“A bird doesn't sing because it has an answer, it sings because it has a song.”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Billy Collins </a:t>
            </a:r>
            <a:endParaRPr lang="en-US" dirty="0">
              <a:latin typeface="Copperplate Gothic Light"/>
              <a:cs typeface="Copperplate Gothic Light"/>
            </a:endParaRPr>
          </a:p>
        </p:txBody>
      </p:sp>
      <p:pic>
        <p:nvPicPr>
          <p:cNvPr id="4" name="Content Placeholder 3" descr="billy_collins_bw_450_252.jpg"/>
          <p:cNvPicPr>
            <a:picLocks noGrp="1" noChangeAspect="1"/>
          </p:cNvPicPr>
          <p:nvPr>
            <p:ph idx="1"/>
          </p:nvPr>
        </p:nvPicPr>
        <p:blipFill>
          <a:blip r:embed="rId3"/>
          <a:srcRect l="-1131" r="-1131"/>
          <a:stretch>
            <a:fillRect/>
          </a:stretch>
        </p:blipFill>
        <p:spPr/>
      </p:pic>
      <p:sp>
        <p:nvSpPr>
          <p:cNvPr id="3" name="Rectangle 2"/>
          <p:cNvSpPr/>
          <p:nvPr/>
        </p:nvSpPr>
        <p:spPr>
          <a:xfrm>
            <a:off x="2286000" y="2967335"/>
            <a:ext cx="4572000" cy="2677656"/>
          </a:xfrm>
          <a:prstGeom prst="rect">
            <a:avLst/>
          </a:prstGeom>
          <a:solidFill>
            <a:srgbClr val="C0504D"/>
          </a:solidFill>
        </p:spPr>
        <p:txBody>
          <a:bodyPr>
            <a:spAutoFit/>
          </a:bodyPr>
          <a:lstStyle/>
          <a:p>
            <a:pPr algn="ctr"/>
            <a:r>
              <a:rPr lang="en-US" sz="2800" dirty="0">
                <a:latin typeface="Century Gothic"/>
                <a:cs typeface="Century Gothic"/>
              </a:rPr>
              <a:t>“It seems only yesterday I used to believe</a:t>
            </a:r>
          </a:p>
          <a:p>
            <a:pPr algn="ctr"/>
            <a:r>
              <a:rPr lang="en-US" sz="2800" dirty="0">
                <a:latin typeface="Century Gothic"/>
                <a:cs typeface="Century Gothic"/>
              </a:rPr>
              <a:t>there was nothing under my skin but light.</a:t>
            </a:r>
          </a:p>
          <a:p>
            <a:pPr algn="ctr"/>
            <a:r>
              <a:rPr lang="en-US" sz="2800" dirty="0">
                <a:latin typeface="Century Gothic"/>
                <a:cs typeface="Century Gothic"/>
              </a:rPr>
              <a:t>If you cut me I could shine.”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Gary Soto</a:t>
            </a:r>
            <a:endParaRPr lang="en-US" dirty="0">
              <a:latin typeface="Copperplate Gothic Light"/>
              <a:cs typeface="Copperplate Gothic Light"/>
            </a:endParaRPr>
          </a:p>
        </p:txBody>
      </p:sp>
      <p:pic>
        <p:nvPicPr>
          <p:cNvPr id="4" name="Content Placeholder 3" descr="images.jpg"/>
          <p:cNvPicPr>
            <a:picLocks noGrp="1" noChangeAspect="1"/>
          </p:cNvPicPr>
          <p:nvPr>
            <p:ph idx="1"/>
          </p:nvPr>
        </p:nvPicPr>
        <p:blipFill>
          <a:blip r:embed="rId3"/>
          <a:srcRect l="-9193" r="-9193"/>
          <a:stretch>
            <a:fillRect/>
          </a:stretch>
        </p:blipFill>
        <p:spPr/>
      </p:pic>
      <p:sp>
        <p:nvSpPr>
          <p:cNvPr id="3" name="Rectangle 2"/>
          <p:cNvSpPr/>
          <p:nvPr/>
        </p:nvSpPr>
        <p:spPr>
          <a:xfrm>
            <a:off x="2755704" y="2184558"/>
            <a:ext cx="4572000" cy="3046988"/>
          </a:xfrm>
          <a:prstGeom prst="rect">
            <a:avLst/>
          </a:prstGeom>
          <a:solidFill>
            <a:srgbClr val="C0504D"/>
          </a:solidFill>
        </p:spPr>
        <p:txBody>
          <a:bodyPr>
            <a:spAutoFit/>
          </a:bodyPr>
          <a:lstStyle/>
          <a:p>
            <a:pPr algn="ctr"/>
            <a:r>
              <a:rPr lang="en-US" sz="3200" dirty="0">
                <a:latin typeface="Century Gothic"/>
                <a:cs typeface="Century Gothic"/>
              </a:rPr>
              <a:t>“Because nothing should be wasted</a:t>
            </a:r>
          </a:p>
          <a:p>
            <a:pPr algn="ctr"/>
            <a:r>
              <a:rPr lang="en-US" sz="3200" dirty="0">
                <a:latin typeface="Century Gothic"/>
                <a:cs typeface="Century Gothic"/>
              </a:rPr>
              <a:t>In a world where sparrows work hard</a:t>
            </a:r>
          </a:p>
          <a:p>
            <a:pPr algn="ctr"/>
            <a:r>
              <a:rPr lang="en-US" sz="3200" dirty="0">
                <a:latin typeface="Century Gothic"/>
                <a:cs typeface="Century Gothic"/>
              </a:rPr>
              <a:t>To prove there is enough.”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Naomi </a:t>
            </a:r>
            <a:r>
              <a:rPr lang="en-US" dirty="0" err="1" smtClean="0">
                <a:latin typeface="Copperplate Gothic Light"/>
                <a:cs typeface="Copperplate Gothic Light"/>
              </a:rPr>
              <a:t>Shihab</a:t>
            </a:r>
            <a:r>
              <a:rPr lang="en-US" dirty="0" smtClean="0">
                <a:latin typeface="Copperplate Gothic Light"/>
                <a:cs typeface="Copperplate Gothic Light"/>
              </a:rPr>
              <a:t> Nye </a:t>
            </a:r>
            <a:endParaRPr lang="en-US" dirty="0">
              <a:latin typeface="Copperplate Gothic Light"/>
              <a:cs typeface="Copperplate Gothic Light"/>
            </a:endParaRPr>
          </a:p>
        </p:txBody>
      </p:sp>
      <p:pic>
        <p:nvPicPr>
          <p:cNvPr id="4" name="Content Placeholder 3" descr="Naomi-Shihab-Nye.jpg"/>
          <p:cNvPicPr>
            <a:picLocks noGrp="1" noChangeAspect="1"/>
          </p:cNvPicPr>
          <p:nvPr>
            <p:ph idx="1"/>
          </p:nvPr>
        </p:nvPicPr>
        <p:blipFill>
          <a:blip r:embed="rId3"/>
          <a:srcRect l="-63644" r="-63644"/>
          <a:stretch>
            <a:fillRect/>
          </a:stretch>
        </p:blipFill>
        <p:spPr/>
      </p:pic>
      <p:sp>
        <p:nvSpPr>
          <p:cNvPr id="3" name="Rectangle 2"/>
          <p:cNvSpPr/>
          <p:nvPr/>
        </p:nvSpPr>
        <p:spPr>
          <a:xfrm>
            <a:off x="2442568" y="1600200"/>
            <a:ext cx="4572000" cy="4401205"/>
          </a:xfrm>
          <a:prstGeom prst="rect">
            <a:avLst/>
          </a:prstGeom>
          <a:solidFill>
            <a:srgbClr val="C0504D"/>
          </a:solidFill>
        </p:spPr>
        <p:txBody>
          <a:bodyPr>
            <a:spAutoFit/>
          </a:bodyPr>
          <a:lstStyle/>
          <a:p>
            <a:pPr algn="ctr"/>
            <a:r>
              <a:rPr lang="en-US" sz="2800" dirty="0">
                <a:latin typeface="Century Gothic"/>
                <a:cs typeface="Century Gothic"/>
              </a:rPr>
              <a:t>“It is really hard to be lonely very long in a world of words. Even if you don't have friends somewhere, you still have language, and it will find you and wrap its little syllables around you and suddenly there will be a story to live in</a:t>
            </a:r>
            <a:r>
              <a:rPr lang="en-US" sz="2800" dirty="0" smtClean="0">
                <a:latin typeface="Century Gothic"/>
                <a:cs typeface="Century Gothic"/>
              </a:rPr>
              <a:t>.” </a:t>
            </a:r>
            <a:endParaRPr lang="en-US" sz="2800" dirty="0">
              <a:latin typeface="Century Gothic"/>
              <a:cs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Pablo Neruda</a:t>
            </a:r>
            <a:endParaRPr lang="en-US" dirty="0">
              <a:latin typeface="Copperplate Gothic Light"/>
              <a:cs typeface="Copperplate Gothic Light"/>
            </a:endParaRPr>
          </a:p>
        </p:txBody>
      </p:sp>
      <p:pic>
        <p:nvPicPr>
          <p:cNvPr id="5" name="Content Placeholder 4" descr="images.jpg"/>
          <p:cNvPicPr>
            <a:picLocks noGrp="1" noChangeAspect="1"/>
          </p:cNvPicPr>
          <p:nvPr>
            <p:ph idx="1"/>
          </p:nvPr>
        </p:nvPicPr>
        <p:blipFill>
          <a:blip r:embed="rId3"/>
          <a:srcRect l="-71377" r="-71377"/>
          <a:stretch>
            <a:fillRect/>
          </a:stretch>
        </p:blipFill>
        <p:spPr/>
      </p:pic>
      <p:sp>
        <p:nvSpPr>
          <p:cNvPr id="3" name="Rectangle 2"/>
          <p:cNvSpPr/>
          <p:nvPr/>
        </p:nvSpPr>
        <p:spPr>
          <a:xfrm>
            <a:off x="2286000" y="2967335"/>
            <a:ext cx="4572000" cy="2246769"/>
          </a:xfrm>
          <a:prstGeom prst="rect">
            <a:avLst/>
          </a:prstGeom>
          <a:solidFill>
            <a:srgbClr val="C0504D"/>
          </a:solidFill>
        </p:spPr>
        <p:txBody>
          <a:bodyPr>
            <a:spAutoFit/>
          </a:bodyPr>
          <a:lstStyle/>
          <a:p>
            <a:pPr algn="ctr"/>
            <a:r>
              <a:rPr lang="en-US" sz="2800" dirty="0">
                <a:latin typeface="Century Gothic"/>
                <a:cs typeface="Century Gothic"/>
              </a:rPr>
              <a:t>“I love you as certain dark things are to be loved, </a:t>
            </a:r>
          </a:p>
          <a:p>
            <a:pPr algn="ctr"/>
            <a:r>
              <a:rPr lang="en-US" sz="2800" dirty="0">
                <a:latin typeface="Century Gothic"/>
                <a:cs typeface="Century Gothic"/>
              </a:rPr>
              <a:t>in secret, between the shadow and the soul.”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Bum </a:t>
            </a:r>
            <a:endParaRPr lang="en-US" dirty="0"/>
          </a:p>
        </p:txBody>
      </p:sp>
      <p:pic>
        <p:nvPicPr>
          <p:cNvPr id="4" name="Content Placeholder 3" descr="couch_potato1.jpg"/>
          <p:cNvPicPr>
            <a:picLocks noGrp="1" noChangeAspect="1"/>
          </p:cNvPicPr>
          <p:nvPr>
            <p:ph idx="1"/>
          </p:nvPr>
        </p:nvPicPr>
        <p:blipFill>
          <a:blip r:embed="rId3" cstate="print"/>
          <a:stretch>
            <a:fillRect/>
          </a:stretch>
        </p:blipFill>
        <p:spPr>
          <a:xfrm>
            <a:off x="2133600" y="381000"/>
            <a:ext cx="4096586" cy="61565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Sylvia Plath </a:t>
            </a:r>
            <a:endParaRPr lang="en-US" dirty="0">
              <a:latin typeface="Copperplate Gothic Light"/>
              <a:cs typeface="Copperplate Gothic Light"/>
            </a:endParaRPr>
          </a:p>
        </p:txBody>
      </p:sp>
      <p:pic>
        <p:nvPicPr>
          <p:cNvPr id="4" name="Content Placeholder 3" descr="220px-Sylvia_plath.jpg"/>
          <p:cNvPicPr>
            <a:picLocks noGrp="1" noChangeAspect="1"/>
          </p:cNvPicPr>
          <p:nvPr>
            <p:ph idx="1"/>
          </p:nvPr>
        </p:nvPicPr>
        <p:blipFill>
          <a:blip r:embed="rId3"/>
          <a:srcRect l="-57446" r="-57446"/>
          <a:stretch>
            <a:fillRect/>
          </a:stretch>
        </p:blipFill>
        <p:spPr/>
      </p:pic>
      <p:sp>
        <p:nvSpPr>
          <p:cNvPr id="3" name="Rectangle 2"/>
          <p:cNvSpPr/>
          <p:nvPr/>
        </p:nvSpPr>
        <p:spPr>
          <a:xfrm>
            <a:off x="2425172" y="1600200"/>
            <a:ext cx="4572000" cy="4031873"/>
          </a:xfrm>
          <a:prstGeom prst="rect">
            <a:avLst/>
          </a:prstGeom>
          <a:solidFill>
            <a:srgbClr val="C0504D"/>
          </a:solidFill>
        </p:spPr>
        <p:txBody>
          <a:bodyPr>
            <a:spAutoFit/>
          </a:bodyPr>
          <a:lstStyle/>
          <a:p>
            <a:pPr algn="ctr"/>
            <a:r>
              <a:rPr lang="en-US" sz="3200" dirty="0">
                <a:latin typeface="Century Gothic"/>
                <a:cs typeface="Century Gothic"/>
              </a:rPr>
              <a:t>“If the moon smiled, she would resemble you.</a:t>
            </a:r>
          </a:p>
          <a:p>
            <a:pPr algn="ctr"/>
            <a:r>
              <a:rPr lang="en-US" sz="3200" dirty="0">
                <a:latin typeface="Century Gothic"/>
                <a:cs typeface="Century Gothic"/>
              </a:rPr>
              <a:t>You leave the same impression </a:t>
            </a:r>
          </a:p>
          <a:p>
            <a:pPr algn="ctr"/>
            <a:r>
              <a:rPr lang="en-US" sz="3200" dirty="0">
                <a:latin typeface="Century Gothic"/>
                <a:cs typeface="Century Gothic"/>
              </a:rPr>
              <a:t>Of something beautiful, but annihilating.”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T.S. Elliot </a:t>
            </a:r>
            <a:endParaRPr lang="en-US" dirty="0">
              <a:latin typeface="Copperplate Gothic Light"/>
              <a:cs typeface="Copperplate Gothic Light"/>
            </a:endParaRPr>
          </a:p>
        </p:txBody>
      </p:sp>
      <p:pic>
        <p:nvPicPr>
          <p:cNvPr id="4" name="Content Placeholder 3" descr="images.jpg"/>
          <p:cNvPicPr>
            <a:picLocks noGrp="1" noChangeAspect="1"/>
          </p:cNvPicPr>
          <p:nvPr>
            <p:ph idx="1"/>
          </p:nvPr>
        </p:nvPicPr>
        <p:blipFill>
          <a:blip r:embed="rId3"/>
          <a:srcRect l="-77564" r="-77564"/>
          <a:stretch>
            <a:fillRect/>
          </a:stretch>
        </p:blipFill>
        <p:spPr/>
      </p:pic>
      <p:sp>
        <p:nvSpPr>
          <p:cNvPr id="3" name="Rectangle 2"/>
          <p:cNvSpPr/>
          <p:nvPr/>
        </p:nvSpPr>
        <p:spPr>
          <a:xfrm>
            <a:off x="2286000" y="2357847"/>
            <a:ext cx="4572000" cy="1815882"/>
          </a:xfrm>
          <a:prstGeom prst="rect">
            <a:avLst/>
          </a:prstGeom>
          <a:solidFill>
            <a:srgbClr val="C0504D"/>
          </a:solidFill>
          <a:ln>
            <a:solidFill>
              <a:srgbClr val="4F81BD"/>
            </a:solidFill>
          </a:ln>
        </p:spPr>
        <p:txBody>
          <a:bodyPr>
            <a:spAutoFit/>
          </a:bodyPr>
          <a:lstStyle/>
          <a:p>
            <a:pPr algn="ctr"/>
            <a:r>
              <a:rPr lang="en-US" sz="2800" dirty="0">
                <a:latin typeface="Century Gothic"/>
                <a:cs typeface="Century Gothic"/>
              </a:rPr>
              <a:t>“This is the way the world ends</a:t>
            </a:r>
          </a:p>
          <a:p>
            <a:pPr algn="ctr"/>
            <a:r>
              <a:rPr lang="en-US" sz="2800" dirty="0">
                <a:latin typeface="Century Gothic"/>
                <a:cs typeface="Century Gothic"/>
              </a:rPr>
              <a:t>Not with a bang but a whimper.”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John Keats</a:t>
            </a:r>
            <a:endParaRPr lang="en-US" dirty="0">
              <a:latin typeface="Copperplate Gothic Light"/>
              <a:cs typeface="Copperplate Gothic Light"/>
            </a:endParaRPr>
          </a:p>
        </p:txBody>
      </p:sp>
      <p:pic>
        <p:nvPicPr>
          <p:cNvPr id="6" name="Content Placeholder 5" descr="john-keats.jpg"/>
          <p:cNvPicPr>
            <a:picLocks noGrp="1" noChangeAspect="1"/>
          </p:cNvPicPr>
          <p:nvPr>
            <p:ph idx="1"/>
          </p:nvPr>
        </p:nvPicPr>
        <p:blipFill>
          <a:blip r:embed="rId3"/>
          <a:srcRect l="-443" r="-443"/>
          <a:stretch>
            <a:fillRect/>
          </a:stretch>
        </p:blipFill>
        <p:spPr/>
      </p:pic>
      <p:sp>
        <p:nvSpPr>
          <p:cNvPr id="3" name="Rectangle 2"/>
          <p:cNvSpPr/>
          <p:nvPr/>
        </p:nvSpPr>
        <p:spPr>
          <a:xfrm>
            <a:off x="2599136" y="1600200"/>
            <a:ext cx="4572000" cy="3539431"/>
          </a:xfrm>
          <a:prstGeom prst="rect">
            <a:avLst/>
          </a:prstGeom>
          <a:solidFill>
            <a:srgbClr val="C0504D"/>
          </a:solidFill>
        </p:spPr>
        <p:txBody>
          <a:bodyPr>
            <a:spAutoFit/>
          </a:bodyPr>
          <a:lstStyle/>
          <a:p>
            <a:pPr algn="ctr"/>
            <a:r>
              <a:rPr lang="en-US" sz="2800" dirty="0">
                <a:latin typeface="Century Gothic"/>
                <a:cs typeface="Century Gothic"/>
              </a:rPr>
              <a:t>“I almost wish we were butterflies and </a:t>
            </a:r>
            <a:r>
              <a:rPr lang="en-US" sz="2800" dirty="0" err="1">
                <a:latin typeface="Century Gothic"/>
                <a:cs typeface="Century Gothic"/>
              </a:rPr>
              <a:t>liv'd</a:t>
            </a:r>
            <a:r>
              <a:rPr lang="en-US" sz="2800" dirty="0">
                <a:latin typeface="Century Gothic"/>
                <a:cs typeface="Century Gothic"/>
              </a:rPr>
              <a:t> but three summer days - three such days with you I could fill with more delight than fifty common years could ever contain.”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6450"/>
            <a:ext cx="8229600" cy="1143000"/>
          </a:xfrm>
        </p:spPr>
        <p:txBody>
          <a:bodyPr/>
          <a:lstStyle/>
          <a:p>
            <a:r>
              <a:rPr lang="en-US" dirty="0" smtClean="0">
                <a:latin typeface="Copperplate Gothic Light"/>
                <a:cs typeface="Copperplate Gothic Light"/>
              </a:rPr>
              <a:t>Practice </a:t>
            </a:r>
            <a:endParaRPr lang="en-US" dirty="0">
              <a:latin typeface="Copperplate Gothic Light"/>
              <a:cs typeface="Copperplate Gothic Light"/>
            </a:endParaRPr>
          </a:p>
        </p:txBody>
      </p:sp>
      <p:pic>
        <p:nvPicPr>
          <p:cNvPr id="4" name="Content Placeholder 3" descr="Screen Shot 2014-03-04 at 3.22.21 PM.png"/>
          <p:cNvPicPr>
            <a:picLocks noGrp="1" noChangeAspect="1"/>
          </p:cNvPicPr>
          <p:nvPr>
            <p:ph idx="1"/>
          </p:nvPr>
        </p:nvPicPr>
        <p:blipFill>
          <a:blip r:embed="rId3"/>
          <a:srcRect l="-16475" r="-16475"/>
          <a:stretch>
            <a:fillRect/>
          </a:stretch>
        </p:blipFill>
        <p:spPr>
          <a:xfrm>
            <a:off x="-862885" y="775580"/>
            <a:ext cx="10925528" cy="6008620"/>
          </a:xfrm>
        </p:spPr>
      </p:pic>
      <p:sp>
        <p:nvSpPr>
          <p:cNvPr id="5" name="Right Arrow 4"/>
          <p:cNvSpPr/>
          <p:nvPr/>
        </p:nvSpPr>
        <p:spPr>
          <a:xfrm rot="19150701">
            <a:off x="1572597" y="3167048"/>
            <a:ext cx="1449201" cy="648189"/>
          </a:xfrm>
          <a:prstGeom prst="rightArrow">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4-03-04 at 3.23.08 PM.png"/>
          <p:cNvPicPr>
            <a:picLocks noGrp="1" noChangeAspect="1"/>
          </p:cNvPicPr>
          <p:nvPr>
            <p:ph idx="1"/>
          </p:nvPr>
        </p:nvPicPr>
        <p:blipFill>
          <a:blip r:embed="rId3"/>
          <a:srcRect l="-12408" r="-12408"/>
          <a:stretch>
            <a:fillRect/>
          </a:stretch>
        </p:blipFill>
        <p:spPr>
          <a:xfrm>
            <a:off x="-649683" y="180914"/>
            <a:ext cx="10810302" cy="5945250"/>
          </a:xfrm>
        </p:spPr>
      </p:pic>
      <p:sp>
        <p:nvSpPr>
          <p:cNvPr id="5" name="Right Arrow 4"/>
          <p:cNvSpPr/>
          <p:nvPr/>
        </p:nvSpPr>
        <p:spPr>
          <a:xfrm rot="19150701">
            <a:off x="1276858" y="3045282"/>
            <a:ext cx="1449201" cy="648189"/>
          </a:xfrm>
          <a:prstGeom prst="rightArrow">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4-03-04 at 3.23.17 PM.png"/>
          <p:cNvPicPr>
            <a:picLocks noGrp="1" noChangeAspect="1"/>
          </p:cNvPicPr>
          <p:nvPr>
            <p:ph idx="1"/>
          </p:nvPr>
        </p:nvPicPr>
        <p:blipFill>
          <a:blip r:embed="rId3"/>
          <a:srcRect l="-34343" r="-34343"/>
          <a:stretch>
            <a:fillRect/>
          </a:stretch>
        </p:blipFill>
        <p:spPr>
          <a:xfrm>
            <a:off x="-1414911" y="274638"/>
            <a:ext cx="11828895" cy="6297902"/>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en-US" dirty="0" smtClean="0">
                <a:latin typeface="Cambria"/>
                <a:cs typeface="Cambria"/>
              </a:rPr>
              <a:t>Poet Name: </a:t>
            </a:r>
            <a:r>
              <a:rPr lang="en-US" u="sng" dirty="0" smtClean="0">
                <a:latin typeface="Cambria"/>
                <a:cs typeface="Cambria"/>
              </a:rPr>
              <a:t>______________________Langston Hughes_____________________ </a:t>
            </a:r>
          </a:p>
          <a:p>
            <a:pPr>
              <a:buNone/>
            </a:pPr>
            <a:r>
              <a:rPr lang="en-US" b="1" dirty="0" smtClean="0">
                <a:latin typeface="Cambria"/>
                <a:cs typeface="Cambria"/>
              </a:rPr>
              <a:t>Source</a:t>
            </a:r>
            <a:r>
              <a:rPr lang="en-US" dirty="0" smtClean="0">
                <a:latin typeface="Cambria"/>
                <a:cs typeface="Cambria"/>
              </a:rPr>
              <a:t>: </a:t>
            </a:r>
          </a:p>
          <a:p>
            <a:pPr>
              <a:buNone/>
            </a:pPr>
            <a:r>
              <a:rPr lang="en-US" i="1" dirty="0" smtClean="0">
                <a:latin typeface="Cambria"/>
                <a:cs typeface="Cambria"/>
              </a:rPr>
              <a:t>	Article </a:t>
            </a:r>
            <a:r>
              <a:rPr lang="en-US" i="1" dirty="0" err="1" smtClean="0">
                <a:latin typeface="Cambria"/>
                <a:cs typeface="Cambria"/>
              </a:rPr>
              <a:t>title:</a:t>
            </a:r>
            <a:r>
              <a:rPr lang="en-US" i="1" u="sng" dirty="0" err="1" smtClean="0">
                <a:latin typeface="Cambria"/>
                <a:cs typeface="Cambria"/>
              </a:rPr>
              <a:t>_____________________Langston</a:t>
            </a:r>
            <a:r>
              <a:rPr lang="en-US" i="1" u="sng" dirty="0" smtClean="0">
                <a:latin typeface="Cambria"/>
                <a:cs typeface="Cambria"/>
              </a:rPr>
              <a:t> Hughes___________________ </a:t>
            </a:r>
            <a:endParaRPr lang="en-US" u="sng" dirty="0" smtClean="0">
              <a:latin typeface="Cambria"/>
              <a:cs typeface="Cambria"/>
            </a:endParaRPr>
          </a:p>
          <a:p>
            <a:pPr>
              <a:buNone/>
            </a:pPr>
            <a:r>
              <a:rPr lang="en-US" i="1" dirty="0" smtClean="0">
                <a:latin typeface="Cambria"/>
                <a:cs typeface="Cambria"/>
              </a:rPr>
              <a:t>	Author or Website:________</a:t>
            </a:r>
            <a:r>
              <a:rPr lang="en-US" i="1" u="sng" dirty="0" smtClean="0">
                <a:latin typeface="Cambria"/>
                <a:cs typeface="Cambria"/>
              </a:rPr>
              <a:t>_</a:t>
            </a:r>
            <a:r>
              <a:rPr lang="en-US" i="1" u="sng" dirty="0" err="1" smtClean="0">
                <a:latin typeface="Cambria"/>
                <a:cs typeface="Cambria"/>
              </a:rPr>
              <a:t>poets.org</a:t>
            </a:r>
            <a:r>
              <a:rPr lang="en-US" i="1" u="sng" dirty="0" smtClean="0">
                <a:latin typeface="Cambria"/>
                <a:cs typeface="Cambria"/>
              </a:rPr>
              <a:t>____</a:t>
            </a:r>
            <a:r>
              <a:rPr lang="en-US" i="1" dirty="0" smtClean="0">
                <a:latin typeface="Cambria"/>
                <a:cs typeface="Cambria"/>
              </a:rPr>
              <a:t>___________________</a:t>
            </a:r>
            <a:endParaRPr lang="en-US" dirty="0" smtClean="0">
              <a:latin typeface="Cambria"/>
              <a:cs typeface="Cambria"/>
            </a:endParaRPr>
          </a:p>
          <a:p>
            <a:pPr>
              <a:buNone/>
            </a:pPr>
            <a:r>
              <a:rPr lang="en-US" dirty="0" smtClean="0">
                <a:latin typeface="Cambria"/>
                <a:cs typeface="Cambria"/>
              </a:rPr>
              <a:t> </a:t>
            </a:r>
          </a:p>
          <a:p>
            <a:pPr>
              <a:buNone/>
            </a:pPr>
            <a:endParaRPr lang="en-US" dirty="0" smtClean="0">
              <a:latin typeface="Cambria"/>
              <a:cs typeface="Cambria"/>
            </a:endParaRPr>
          </a:p>
          <a:p>
            <a:pPr>
              <a:buNone/>
            </a:pPr>
            <a:r>
              <a:rPr lang="en-US" dirty="0" smtClean="0">
                <a:latin typeface="Cambria"/>
                <a:cs typeface="Cambria"/>
              </a:rPr>
              <a:t>Birth Date: </a:t>
            </a:r>
            <a:r>
              <a:rPr lang="en-US" u="sng" dirty="0" smtClean="0">
                <a:latin typeface="Cambria"/>
                <a:cs typeface="Cambria"/>
              </a:rPr>
              <a:t>_________________Feb. 1, 1902_____________ </a:t>
            </a:r>
          </a:p>
          <a:p>
            <a:pPr>
              <a:buNone/>
            </a:pPr>
            <a:r>
              <a:rPr lang="en-US" dirty="0" smtClean="0">
                <a:latin typeface="Cambria"/>
                <a:cs typeface="Cambria"/>
              </a:rPr>
              <a:t>Place </a:t>
            </a:r>
            <a:r>
              <a:rPr lang="en-US" dirty="0" err="1" smtClean="0">
                <a:latin typeface="Cambria"/>
                <a:cs typeface="Cambria"/>
              </a:rPr>
              <a:t>Born:</a:t>
            </a:r>
            <a:r>
              <a:rPr lang="en-US" u="sng" dirty="0" err="1" smtClean="0">
                <a:latin typeface="Cambria"/>
                <a:cs typeface="Cambria"/>
              </a:rPr>
              <a:t>__________Joplin</a:t>
            </a:r>
            <a:r>
              <a:rPr lang="en-US" u="sng" dirty="0" smtClean="0">
                <a:latin typeface="Cambria"/>
                <a:cs typeface="Cambria"/>
              </a:rPr>
              <a:t>, Missouri_______________</a:t>
            </a:r>
          </a:p>
          <a:p>
            <a:pPr>
              <a:buNone/>
            </a:pPr>
            <a:r>
              <a:rPr lang="en-US" i="1" dirty="0" smtClean="0">
                <a:latin typeface="Cambria"/>
                <a:cs typeface="Cambria"/>
              </a:rPr>
              <a:t>	</a:t>
            </a:r>
            <a:r>
              <a:rPr lang="en-US" b="1" dirty="0">
                <a:latin typeface="Cambria"/>
                <a:cs typeface="Cambria"/>
              </a:rPr>
              <a:t>Source</a:t>
            </a:r>
            <a:r>
              <a:rPr lang="en-US" dirty="0">
                <a:latin typeface="Cambria"/>
                <a:cs typeface="Cambria"/>
              </a:rPr>
              <a:t>: </a:t>
            </a:r>
          </a:p>
          <a:p>
            <a:pPr>
              <a:buNone/>
            </a:pPr>
            <a:r>
              <a:rPr lang="en-US" i="1" dirty="0">
                <a:latin typeface="Cambria"/>
                <a:cs typeface="Cambria"/>
              </a:rPr>
              <a:t>	Article </a:t>
            </a:r>
            <a:r>
              <a:rPr lang="en-US" i="1" dirty="0" err="1">
                <a:latin typeface="Cambria"/>
                <a:cs typeface="Cambria"/>
              </a:rPr>
              <a:t>title:</a:t>
            </a:r>
            <a:r>
              <a:rPr lang="en-US" i="1" u="sng" dirty="0" err="1">
                <a:latin typeface="Cambria"/>
                <a:cs typeface="Cambria"/>
              </a:rPr>
              <a:t>_____________________Langston</a:t>
            </a:r>
            <a:r>
              <a:rPr lang="en-US" i="1" u="sng" dirty="0">
                <a:latin typeface="Cambria"/>
                <a:cs typeface="Cambria"/>
              </a:rPr>
              <a:t> </a:t>
            </a:r>
            <a:r>
              <a:rPr lang="en-US" i="1" u="sng" dirty="0" smtClean="0">
                <a:latin typeface="Cambria"/>
                <a:cs typeface="Cambria"/>
              </a:rPr>
              <a:t>Hughes____________________ </a:t>
            </a:r>
            <a:endParaRPr lang="en-US" u="sng" dirty="0">
              <a:latin typeface="Cambria"/>
              <a:cs typeface="Cambria"/>
            </a:endParaRPr>
          </a:p>
          <a:p>
            <a:pPr>
              <a:buNone/>
            </a:pPr>
            <a:r>
              <a:rPr lang="en-US" i="1" dirty="0">
                <a:latin typeface="Cambria"/>
                <a:cs typeface="Cambria"/>
              </a:rPr>
              <a:t>	Author or Website:________</a:t>
            </a:r>
            <a:r>
              <a:rPr lang="en-US" i="1" u="sng" dirty="0">
                <a:latin typeface="Cambria"/>
                <a:cs typeface="Cambria"/>
              </a:rPr>
              <a:t>_</a:t>
            </a:r>
            <a:r>
              <a:rPr lang="en-US" i="1" u="sng" dirty="0" err="1">
                <a:latin typeface="Cambria"/>
                <a:cs typeface="Cambria"/>
              </a:rPr>
              <a:t>poets.org</a:t>
            </a:r>
            <a:r>
              <a:rPr lang="en-US" i="1" u="sng" dirty="0">
                <a:latin typeface="Cambria"/>
                <a:cs typeface="Cambria"/>
              </a:rPr>
              <a:t>___________</a:t>
            </a:r>
            <a:r>
              <a:rPr lang="en-US" i="1" dirty="0">
                <a:latin typeface="Cambria"/>
                <a:cs typeface="Cambria"/>
              </a:rPr>
              <a:t>____________</a:t>
            </a:r>
            <a:endParaRPr lang="en-US" dirty="0">
              <a:latin typeface="Cambria"/>
              <a:cs typeface="Cambria"/>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happy-middle-aged-doctor-smiling-over-white-14973896.jpg"/>
          <p:cNvPicPr>
            <a:picLocks noChangeAspect="1"/>
          </p:cNvPicPr>
          <p:nvPr/>
        </p:nvPicPr>
        <p:blipFill>
          <a:blip r:embed="rId3"/>
          <a:stretch>
            <a:fillRect/>
          </a:stretch>
        </p:blipFill>
        <p:spPr>
          <a:xfrm>
            <a:off x="1454573" y="274638"/>
            <a:ext cx="6063734" cy="62532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950"/>
            <a:ext cx="8229600" cy="1143000"/>
          </a:xfrm>
        </p:spPr>
        <p:txBody>
          <a:bodyPr/>
          <a:lstStyle/>
          <a:p>
            <a:r>
              <a:rPr lang="en-US" dirty="0" smtClean="0">
                <a:latin typeface="Copperplate Gothic Light"/>
                <a:cs typeface="Copperplate Gothic Light"/>
              </a:rPr>
              <a:t>How to Research </a:t>
            </a:r>
            <a:endParaRPr lang="en-US" dirty="0">
              <a:latin typeface="Copperplate Gothic Light"/>
              <a:cs typeface="Copperplate Gothic Light"/>
            </a:endParaRPr>
          </a:p>
        </p:txBody>
      </p:sp>
      <p:sp>
        <p:nvSpPr>
          <p:cNvPr id="3" name="Content Placeholder 2"/>
          <p:cNvSpPr>
            <a:spLocks noGrp="1"/>
          </p:cNvSpPr>
          <p:nvPr>
            <p:ph idx="1"/>
          </p:nvPr>
        </p:nvSpPr>
        <p:spPr/>
        <p:txBody>
          <a:bodyPr>
            <a:normAutofit lnSpcReduction="10000"/>
          </a:bodyPr>
          <a:lstStyle/>
          <a:p>
            <a:r>
              <a:rPr lang="en-US" dirty="0" smtClean="0">
                <a:latin typeface="Cambria"/>
                <a:cs typeface="Cambria"/>
              </a:rPr>
              <a:t>Choose a topic </a:t>
            </a:r>
          </a:p>
          <a:p>
            <a:r>
              <a:rPr lang="en-US" dirty="0" smtClean="0">
                <a:latin typeface="Cambria"/>
                <a:cs typeface="Cambria"/>
              </a:rPr>
              <a:t>Make sure you have the questions that you want to research </a:t>
            </a:r>
          </a:p>
          <a:p>
            <a:pPr lvl="1"/>
            <a:r>
              <a:rPr lang="en-US" dirty="0" smtClean="0">
                <a:latin typeface="Cambria"/>
                <a:cs typeface="Cambria"/>
              </a:rPr>
              <a:t>Not </a:t>
            </a:r>
            <a:r>
              <a:rPr lang="en-US" dirty="0" err="1" smtClean="0">
                <a:latin typeface="Cambria"/>
                <a:cs typeface="Cambria"/>
              </a:rPr>
              <a:t>wikipedia</a:t>
            </a:r>
            <a:r>
              <a:rPr lang="en-US" dirty="0" smtClean="0">
                <a:latin typeface="Cambria"/>
                <a:cs typeface="Cambria"/>
              </a:rPr>
              <a:t>, </a:t>
            </a:r>
            <a:r>
              <a:rPr lang="en-US" dirty="0" err="1" smtClean="0">
                <a:latin typeface="Cambria"/>
                <a:cs typeface="Cambria"/>
              </a:rPr>
              <a:t>ask.com</a:t>
            </a:r>
            <a:r>
              <a:rPr lang="en-US" dirty="0" smtClean="0">
                <a:latin typeface="Cambria"/>
                <a:cs typeface="Cambria"/>
              </a:rPr>
              <a:t>, etc.</a:t>
            </a:r>
          </a:p>
          <a:p>
            <a:r>
              <a:rPr lang="en-US" dirty="0" smtClean="0">
                <a:latin typeface="Cambria"/>
                <a:cs typeface="Cambria"/>
              </a:rPr>
              <a:t> Write down the answers to your questions </a:t>
            </a:r>
          </a:p>
          <a:p>
            <a:pPr lvl="1"/>
            <a:r>
              <a:rPr lang="en-US" dirty="0" smtClean="0">
                <a:latin typeface="Cambria"/>
                <a:cs typeface="Cambria"/>
              </a:rPr>
              <a:t>  Write down </a:t>
            </a:r>
            <a:r>
              <a:rPr lang="en-US" dirty="0">
                <a:latin typeface="Cambria"/>
                <a:cs typeface="Cambria"/>
              </a:rPr>
              <a:t>Use reliable sources to look up your questions </a:t>
            </a:r>
          </a:p>
          <a:p>
            <a:pPr lvl="1"/>
            <a:r>
              <a:rPr lang="en-US" dirty="0" smtClean="0">
                <a:latin typeface="Cambria"/>
                <a:cs typeface="Cambria"/>
              </a:rPr>
              <a:t>where you found your information on your paper </a:t>
            </a:r>
          </a:p>
          <a:p>
            <a:endParaRPr lang="en-US" dirty="0">
              <a:latin typeface="Cambria"/>
              <a:cs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5322"/>
            <a:ext cx="8229600" cy="1143000"/>
          </a:xfrm>
        </p:spPr>
        <p:txBody>
          <a:bodyPr/>
          <a:lstStyle/>
          <a:p>
            <a:r>
              <a:rPr lang="en-US" dirty="0" smtClean="0">
                <a:latin typeface="Copperplate Gothic Light"/>
                <a:cs typeface="Copperplate Gothic Light"/>
              </a:rPr>
              <a:t>Example </a:t>
            </a:r>
            <a:endParaRPr lang="en-US" dirty="0">
              <a:latin typeface="Copperplate Gothic Light"/>
              <a:cs typeface="Copperplate Gothic Light"/>
            </a:endParaRPr>
          </a:p>
        </p:txBody>
      </p:sp>
      <p:sp>
        <p:nvSpPr>
          <p:cNvPr id="3" name="Content Placeholder 2"/>
          <p:cNvSpPr>
            <a:spLocks noGrp="1"/>
          </p:cNvSpPr>
          <p:nvPr>
            <p:ph idx="1"/>
          </p:nvPr>
        </p:nvSpPr>
        <p:spPr/>
        <p:txBody>
          <a:bodyPr>
            <a:normAutofit fontScale="62500" lnSpcReduction="20000"/>
          </a:bodyPr>
          <a:lstStyle/>
          <a:p>
            <a:pPr>
              <a:buNone/>
            </a:pPr>
            <a:r>
              <a:rPr lang="en-US" dirty="0">
                <a:latin typeface="Cambria"/>
                <a:cs typeface="Cambria"/>
              </a:rPr>
              <a:t>Poet Name: </a:t>
            </a:r>
            <a:r>
              <a:rPr lang="en-US" dirty="0" smtClean="0">
                <a:latin typeface="Cambria"/>
                <a:cs typeface="Cambria"/>
              </a:rPr>
              <a:t>___________________________Langston Hughes________________</a:t>
            </a:r>
            <a:endParaRPr lang="en-US" dirty="0">
              <a:latin typeface="Cambria"/>
              <a:cs typeface="Cambria"/>
            </a:endParaRPr>
          </a:p>
          <a:p>
            <a:pPr>
              <a:buNone/>
            </a:pPr>
            <a:r>
              <a:rPr lang="en-US" b="1" dirty="0">
                <a:latin typeface="Cambria"/>
                <a:cs typeface="Cambria"/>
              </a:rPr>
              <a:t>Source</a:t>
            </a:r>
            <a:r>
              <a:rPr lang="en-US" dirty="0">
                <a:latin typeface="Cambria"/>
                <a:cs typeface="Cambria"/>
              </a:rPr>
              <a:t>:</a:t>
            </a:r>
            <a:r>
              <a:rPr lang="en-US" dirty="0" smtClean="0">
                <a:latin typeface="Cambria"/>
                <a:cs typeface="Cambria"/>
              </a:rPr>
              <a:t> </a:t>
            </a:r>
          </a:p>
          <a:p>
            <a:pPr>
              <a:buNone/>
            </a:pPr>
            <a:r>
              <a:rPr lang="en-US" i="1" dirty="0" smtClean="0">
                <a:latin typeface="Cambria"/>
                <a:cs typeface="Cambria"/>
              </a:rPr>
              <a:t>	Article </a:t>
            </a:r>
            <a:r>
              <a:rPr lang="en-US" i="1" dirty="0">
                <a:latin typeface="Cambria"/>
                <a:cs typeface="Cambria"/>
              </a:rPr>
              <a:t>title:</a:t>
            </a:r>
            <a:r>
              <a:rPr lang="en-US" i="1" dirty="0" smtClean="0">
                <a:latin typeface="Cambria"/>
                <a:cs typeface="Cambria"/>
              </a:rPr>
              <a:t>_____________________________________________________________________ </a:t>
            </a:r>
            <a:endParaRPr lang="en-US" dirty="0" smtClean="0">
              <a:latin typeface="Cambria"/>
              <a:cs typeface="Cambria"/>
            </a:endParaRPr>
          </a:p>
          <a:p>
            <a:pPr>
              <a:buNone/>
            </a:pPr>
            <a:r>
              <a:rPr lang="en-US" i="1" dirty="0" smtClean="0">
                <a:latin typeface="Cambria"/>
                <a:cs typeface="Cambria"/>
              </a:rPr>
              <a:t>	Author </a:t>
            </a:r>
            <a:r>
              <a:rPr lang="en-US" i="1" dirty="0">
                <a:latin typeface="Cambria"/>
                <a:cs typeface="Cambria"/>
              </a:rPr>
              <a:t>or Website:</a:t>
            </a:r>
            <a:r>
              <a:rPr lang="en-US" i="1" dirty="0" smtClean="0">
                <a:latin typeface="Cambria"/>
                <a:cs typeface="Cambria"/>
              </a:rPr>
              <a:t>____________________________________________________________</a:t>
            </a:r>
            <a:endParaRPr lang="en-US" dirty="0">
              <a:latin typeface="Cambria"/>
              <a:cs typeface="Cambria"/>
            </a:endParaRPr>
          </a:p>
          <a:p>
            <a:pPr>
              <a:buNone/>
            </a:pPr>
            <a:r>
              <a:rPr lang="en-US" dirty="0" smtClean="0">
                <a:latin typeface="Cambria"/>
                <a:cs typeface="Cambria"/>
              </a:rPr>
              <a:t> </a:t>
            </a:r>
          </a:p>
          <a:p>
            <a:pPr>
              <a:buNone/>
            </a:pPr>
            <a:endParaRPr lang="en-US" dirty="0" smtClean="0">
              <a:latin typeface="Cambria"/>
              <a:cs typeface="Cambria"/>
            </a:endParaRPr>
          </a:p>
          <a:p>
            <a:pPr>
              <a:buNone/>
            </a:pPr>
            <a:r>
              <a:rPr lang="en-US" dirty="0">
                <a:latin typeface="Cambria"/>
                <a:cs typeface="Cambria"/>
              </a:rPr>
              <a:t>Birth Date: ________________________________________________ </a:t>
            </a:r>
          </a:p>
          <a:p>
            <a:pPr>
              <a:buNone/>
            </a:pPr>
            <a:r>
              <a:rPr lang="en-US" dirty="0">
                <a:latin typeface="Cambria"/>
                <a:cs typeface="Cambria"/>
              </a:rPr>
              <a:t>Place Born:________________________________________________</a:t>
            </a:r>
          </a:p>
          <a:p>
            <a:pPr>
              <a:buNone/>
            </a:pPr>
            <a:r>
              <a:rPr lang="en-US" b="1" dirty="0">
                <a:latin typeface="Cambria"/>
                <a:cs typeface="Cambria"/>
              </a:rPr>
              <a:t>Source</a:t>
            </a:r>
            <a:r>
              <a:rPr lang="en-US" dirty="0">
                <a:latin typeface="Cambria"/>
                <a:cs typeface="Cambria"/>
              </a:rPr>
              <a:t>: </a:t>
            </a:r>
          </a:p>
          <a:p>
            <a:pPr>
              <a:buNone/>
            </a:pPr>
            <a:r>
              <a:rPr lang="en-US" i="1" dirty="0" smtClean="0">
                <a:latin typeface="Cambria"/>
                <a:cs typeface="Cambria"/>
              </a:rPr>
              <a:t>	Article </a:t>
            </a:r>
            <a:r>
              <a:rPr lang="en-US" i="1" dirty="0">
                <a:latin typeface="Cambria"/>
                <a:cs typeface="Cambria"/>
              </a:rPr>
              <a:t>title:</a:t>
            </a:r>
            <a:r>
              <a:rPr lang="en-US" i="1" dirty="0" smtClean="0">
                <a:latin typeface="Cambria"/>
                <a:cs typeface="Cambria"/>
              </a:rPr>
              <a:t>_____________________________________________________________________ </a:t>
            </a:r>
            <a:endParaRPr lang="en-US" dirty="0">
              <a:latin typeface="Cambria"/>
              <a:cs typeface="Cambria"/>
            </a:endParaRPr>
          </a:p>
          <a:p>
            <a:pPr>
              <a:buNone/>
            </a:pPr>
            <a:r>
              <a:rPr lang="en-US" dirty="0" smtClean="0">
                <a:latin typeface="Cambria"/>
                <a:cs typeface="Cambria"/>
              </a:rPr>
              <a:t>	</a:t>
            </a:r>
            <a:r>
              <a:rPr lang="en-US" i="1" dirty="0" smtClean="0">
                <a:latin typeface="Cambria"/>
                <a:cs typeface="Cambria"/>
              </a:rPr>
              <a:t>Author </a:t>
            </a:r>
            <a:r>
              <a:rPr lang="en-US" i="1" dirty="0">
                <a:latin typeface="Cambria"/>
                <a:cs typeface="Cambria"/>
              </a:rPr>
              <a:t>or Website:</a:t>
            </a:r>
            <a:r>
              <a:rPr lang="en-US" i="1" dirty="0" smtClean="0">
                <a:latin typeface="Cambria"/>
                <a:cs typeface="Cambria"/>
              </a:rPr>
              <a:t>_________________________________________________________________</a:t>
            </a:r>
            <a:endParaRPr lang="en-US" dirty="0" smtClean="0">
              <a:latin typeface="Cambria"/>
              <a:cs typeface="Cambria"/>
            </a:endParaRPr>
          </a:p>
          <a:p>
            <a:pPr>
              <a:buNone/>
            </a:pPr>
            <a:endParaRPr lang="en-US" dirty="0" smtClean="0">
              <a:latin typeface="Cambria"/>
              <a:cs typeface="Cambria"/>
            </a:endParaRPr>
          </a:p>
          <a:p>
            <a:pPr>
              <a:buNone/>
            </a:pPr>
            <a:endParaRPr lang="en-US" dirty="0">
              <a:latin typeface="Cambria"/>
              <a:cs typeface="Cambri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William Wordsworth</a:t>
            </a:r>
            <a:endParaRPr lang="en-US" dirty="0">
              <a:latin typeface="Copperplate Gothic Light"/>
              <a:cs typeface="Copperplate Gothic Light"/>
            </a:endParaRPr>
          </a:p>
        </p:txBody>
      </p:sp>
      <p:pic>
        <p:nvPicPr>
          <p:cNvPr id="4" name="Content Placeholder 3" descr="images.jpg"/>
          <p:cNvPicPr>
            <a:picLocks noGrp="1" noChangeAspect="1"/>
          </p:cNvPicPr>
          <p:nvPr>
            <p:ph idx="1"/>
          </p:nvPr>
        </p:nvPicPr>
        <p:blipFill>
          <a:blip r:embed="rId3"/>
          <a:srcRect l="-88350" r="-88350"/>
          <a:stretch>
            <a:fillRect/>
          </a:stretch>
        </p:blipFill>
        <p:spPr/>
      </p:pic>
      <p:sp>
        <p:nvSpPr>
          <p:cNvPr id="3" name="Rectangle 2"/>
          <p:cNvSpPr/>
          <p:nvPr/>
        </p:nvSpPr>
        <p:spPr>
          <a:xfrm>
            <a:off x="667755" y="2422397"/>
            <a:ext cx="7515527" cy="1200329"/>
          </a:xfrm>
          <a:prstGeom prst="rect">
            <a:avLst/>
          </a:prstGeom>
          <a:solidFill>
            <a:srgbClr val="C0504D"/>
          </a:solidFill>
        </p:spPr>
        <p:txBody>
          <a:bodyPr wrap="square">
            <a:spAutoFit/>
          </a:bodyPr>
          <a:lstStyle/>
          <a:p>
            <a:pPr algn="ctr"/>
            <a:r>
              <a:rPr lang="en-US" sz="3600" dirty="0">
                <a:latin typeface="Century Gothic"/>
                <a:cs typeface="Century Gothic"/>
              </a:rPr>
              <a:t>“Fill your paper with the breathings of your heart.”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William Blake</a:t>
            </a:r>
            <a:endParaRPr lang="en-US" dirty="0">
              <a:latin typeface="Copperplate Gothic Light"/>
              <a:cs typeface="Copperplate Gothic Light"/>
            </a:endParaRPr>
          </a:p>
        </p:txBody>
      </p:sp>
      <p:pic>
        <p:nvPicPr>
          <p:cNvPr id="4" name="Content Placeholder 3" descr="images.jpg"/>
          <p:cNvPicPr>
            <a:picLocks noGrp="1" noChangeAspect="1"/>
          </p:cNvPicPr>
          <p:nvPr>
            <p:ph idx="1"/>
          </p:nvPr>
        </p:nvPicPr>
        <p:blipFill>
          <a:blip r:embed="rId3"/>
          <a:srcRect l="-68144" r="-68144"/>
          <a:stretch>
            <a:fillRect/>
          </a:stretch>
        </p:blipFill>
        <p:spPr/>
      </p:pic>
      <p:sp>
        <p:nvSpPr>
          <p:cNvPr id="3" name="Rectangle 2"/>
          <p:cNvSpPr/>
          <p:nvPr/>
        </p:nvSpPr>
        <p:spPr>
          <a:xfrm>
            <a:off x="1191486" y="2854499"/>
            <a:ext cx="6957769" cy="523220"/>
          </a:xfrm>
          <a:prstGeom prst="rect">
            <a:avLst/>
          </a:prstGeom>
          <a:solidFill>
            <a:srgbClr val="C0504D"/>
          </a:solidFill>
        </p:spPr>
        <p:txBody>
          <a:bodyPr wrap="square">
            <a:spAutoFit/>
          </a:bodyPr>
          <a:lstStyle/>
          <a:p>
            <a:pPr algn="ctr"/>
            <a:r>
              <a:rPr lang="en-US" sz="2800" dirty="0">
                <a:latin typeface="Century Gothic"/>
                <a:cs typeface="Century Gothic"/>
              </a:rPr>
              <a:t>“If a thing loves, it is infinite.”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Light"/>
                <a:cs typeface="Copperplate Gothic Light"/>
              </a:rPr>
              <a:t>Robert Burns</a:t>
            </a:r>
            <a:endParaRPr lang="en-US" dirty="0">
              <a:latin typeface="Copperplate Gothic Light"/>
              <a:cs typeface="Copperplate Gothic Light"/>
            </a:endParaRPr>
          </a:p>
        </p:txBody>
      </p:sp>
      <p:pic>
        <p:nvPicPr>
          <p:cNvPr id="4" name="Content Placeholder 3" descr="RobertBurnsprint.jpg"/>
          <p:cNvPicPr>
            <a:picLocks noGrp="1" noChangeAspect="1"/>
          </p:cNvPicPr>
          <p:nvPr>
            <p:ph idx="1"/>
          </p:nvPr>
        </p:nvPicPr>
        <p:blipFill>
          <a:blip r:embed="rId3"/>
          <a:srcRect l="-73645" r="-73645"/>
          <a:stretch>
            <a:fillRect/>
          </a:stretch>
        </p:blipFill>
        <p:spPr/>
      </p:pic>
      <p:sp>
        <p:nvSpPr>
          <p:cNvPr id="3" name="Rectangle 2"/>
          <p:cNvSpPr/>
          <p:nvPr/>
        </p:nvSpPr>
        <p:spPr>
          <a:xfrm>
            <a:off x="2286000" y="3105835"/>
            <a:ext cx="4572000" cy="1815882"/>
          </a:xfrm>
          <a:prstGeom prst="rect">
            <a:avLst/>
          </a:prstGeom>
          <a:solidFill>
            <a:srgbClr val="C0504D"/>
          </a:solidFill>
        </p:spPr>
        <p:txBody>
          <a:bodyPr>
            <a:spAutoFit/>
          </a:bodyPr>
          <a:lstStyle/>
          <a:p>
            <a:pPr algn="ctr"/>
            <a:r>
              <a:rPr lang="en-US" sz="2800" dirty="0">
                <a:latin typeface="Century Gothic"/>
                <a:cs typeface="Century Gothic"/>
              </a:rPr>
              <a:t>“But to see her was to love her,</a:t>
            </a:r>
          </a:p>
          <a:p>
            <a:pPr algn="ctr"/>
            <a:r>
              <a:rPr lang="en-US" sz="2800" dirty="0">
                <a:latin typeface="Century Gothic"/>
                <a:cs typeface="Century Gothic"/>
              </a:rPr>
              <a:t>Love but her, and love forever.”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518</TotalTime>
  <Words>813</Words>
  <Application>Microsoft Macintosh PowerPoint</Application>
  <PresentationFormat>On-screen Show (4:3)</PresentationFormat>
  <Paragraphs>107</Paragraphs>
  <Slides>36</Slides>
  <Notes>0</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Office Theme</vt:lpstr>
      <vt:lpstr>Informative Writing </vt:lpstr>
      <vt:lpstr>Informative Paper </vt:lpstr>
      <vt:lpstr>Bum </vt:lpstr>
      <vt:lpstr>Slide 4</vt:lpstr>
      <vt:lpstr>How to Research </vt:lpstr>
      <vt:lpstr>Example </vt:lpstr>
      <vt:lpstr>William Wordsworth</vt:lpstr>
      <vt:lpstr>William Blake</vt:lpstr>
      <vt:lpstr>Robert Burns</vt:lpstr>
      <vt:lpstr>Emily Dickinson</vt:lpstr>
      <vt:lpstr>Elizabeth Barrett Browning </vt:lpstr>
      <vt:lpstr>Sir Walter Scott</vt:lpstr>
      <vt:lpstr>Shel Silverstein </vt:lpstr>
      <vt:lpstr>William Shakespeare </vt:lpstr>
      <vt:lpstr>Edgar Allen Poe</vt:lpstr>
      <vt:lpstr>Henry Wadsworth Longfellow</vt:lpstr>
      <vt:lpstr>Robert Browning </vt:lpstr>
      <vt:lpstr>Walt Whitman</vt:lpstr>
      <vt:lpstr>Robert Frost</vt:lpstr>
      <vt:lpstr>Carl Sandburg</vt:lpstr>
      <vt:lpstr>Sara Teasdale</vt:lpstr>
      <vt:lpstr>Langston Hughes</vt:lpstr>
      <vt:lpstr>Lewis Carroll</vt:lpstr>
      <vt:lpstr>William Carlos Williams </vt:lpstr>
      <vt:lpstr>Maya Angelou</vt:lpstr>
      <vt:lpstr>Billy Collins </vt:lpstr>
      <vt:lpstr>Gary Soto</vt:lpstr>
      <vt:lpstr>Naomi Shihab Nye </vt:lpstr>
      <vt:lpstr>Pablo Neruda</vt:lpstr>
      <vt:lpstr>Sylvia Plath </vt:lpstr>
      <vt:lpstr>T.S. Elliot </vt:lpstr>
      <vt:lpstr>John Keats</vt:lpstr>
      <vt:lpstr>Practice </vt:lpstr>
      <vt:lpstr>Slide 34</vt:lpstr>
      <vt:lpstr>Slide 35</vt:lpstr>
      <vt:lpstr>Slide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Informative Writing </dc:title>
  <dc:creator>Lauren Nielsen</dc:creator>
  <cp:lastModifiedBy>Lauren Nielsen</cp:lastModifiedBy>
  <cp:revision>6</cp:revision>
  <dcterms:created xsi:type="dcterms:W3CDTF">2014-03-05T14:03:02Z</dcterms:created>
  <dcterms:modified xsi:type="dcterms:W3CDTF">2014-03-05T20:52:58Z</dcterms:modified>
</cp:coreProperties>
</file>